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6" r:id="rId13"/>
    <p:sldId id="267" r:id="rId14"/>
    <p:sldId id="268" r:id="rId15"/>
  </p:sldIdLst>
  <p:sldSz cx="18288000" cy="10287000"/>
  <p:notesSz cx="6858000" cy="9144000"/>
  <p:embeddedFontLst>
    <p:embeddedFont>
      <p:font typeface="Canva Sans" panose="020B0604020202020204" charset="0"/>
      <p:regular r:id="rId16"/>
    </p:embeddedFont>
    <p:embeddedFont>
      <p:font typeface="Canva Sans Bold" panose="020B0604020202020204" charset="0"/>
      <p:regular r:id="rId17"/>
    </p:embeddedFont>
    <p:embeddedFont>
      <p:font typeface="Gulfs Display" panose="020B0604020202020204" charset="0"/>
      <p:regular r:id="rId18"/>
    </p:embeddedFont>
    <p:embeddedFont>
      <p:font typeface="Montserrat Bold" panose="020B0604020202020204" charset="0"/>
      <p:regular r:id="rId19"/>
    </p:embeddedFont>
    <p:embeddedFont>
      <p:font typeface="Times New Roman Bold" panose="02020803070505020304" pitchFamily="18" charset="0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2.png"/><Relationship Id="rId7" Type="http://schemas.openxmlformats.org/officeDocument/2006/relationships/image" Target="../media/image3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2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2.png"/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17" Type="http://schemas.openxmlformats.org/officeDocument/2006/relationships/image" Target="../media/image34.png"/><Relationship Id="rId2" Type="http://schemas.openxmlformats.org/officeDocument/2006/relationships/image" Target="../media/image20.png"/><Relationship Id="rId16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10" Type="http://schemas.openxmlformats.org/officeDocument/2006/relationships/image" Target="../media/image27.png"/><Relationship Id="rId4" Type="http://schemas.openxmlformats.org/officeDocument/2006/relationships/image" Target="../media/image1.png"/><Relationship Id="rId9" Type="http://schemas.openxmlformats.org/officeDocument/2006/relationships/image" Target="../media/image26.png"/><Relationship Id="rId1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3981" y="-461719"/>
            <a:ext cx="19823018" cy="11757269"/>
            <a:chOff x="0" y="0"/>
            <a:chExt cx="5220877" cy="3096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0877" cy="3096565"/>
            </a:xfrm>
            <a:custGeom>
              <a:avLst/>
              <a:gdLst/>
              <a:ahLst/>
              <a:cxnLst/>
              <a:rect l="l" t="t" r="r" b="b"/>
              <a:pathLst>
                <a:path w="5220877" h="3096565">
                  <a:moveTo>
                    <a:pt x="0" y="0"/>
                  </a:moveTo>
                  <a:lnTo>
                    <a:pt x="5220877" y="0"/>
                  </a:lnTo>
                  <a:lnTo>
                    <a:pt x="5220877" y="3096565"/>
                  </a:lnTo>
                  <a:lnTo>
                    <a:pt x="0" y="3096565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0877" cy="3125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5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373892" y="5526279"/>
            <a:ext cx="8934093" cy="752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000000"/>
                </a:solidFill>
                <a:latin typeface="Canva Sans"/>
              </a:rPr>
              <a:t>BUSINESS PLAN PRESENTATION</a:t>
            </a:r>
          </a:p>
        </p:txBody>
      </p:sp>
      <p:sp>
        <p:nvSpPr>
          <p:cNvPr id="6" name="Freeform 6"/>
          <p:cNvSpPr/>
          <p:nvPr/>
        </p:nvSpPr>
        <p:spPr>
          <a:xfrm>
            <a:off x="10025752" y="1346695"/>
            <a:ext cx="7650685" cy="7593609"/>
          </a:xfrm>
          <a:custGeom>
            <a:avLst/>
            <a:gdLst/>
            <a:ahLst/>
            <a:cxnLst/>
            <a:rect l="l" t="t" r="r" b="b"/>
            <a:pathLst>
              <a:path w="7650685" h="7593609">
                <a:moveTo>
                  <a:pt x="0" y="0"/>
                </a:moveTo>
                <a:lnTo>
                  <a:pt x="7650685" y="0"/>
                </a:lnTo>
                <a:lnTo>
                  <a:pt x="7650685" y="7593610"/>
                </a:lnTo>
                <a:lnTo>
                  <a:pt x="0" y="75936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40231" y="390470"/>
            <a:ext cx="2921382" cy="956226"/>
          </a:xfrm>
          <a:custGeom>
            <a:avLst/>
            <a:gdLst/>
            <a:ahLst/>
            <a:cxnLst/>
            <a:rect l="l" t="t" r="r" b="b"/>
            <a:pathLst>
              <a:path w="2921382" h="956226">
                <a:moveTo>
                  <a:pt x="0" y="0"/>
                </a:moveTo>
                <a:lnTo>
                  <a:pt x="2921383" y="0"/>
                </a:lnTo>
                <a:lnTo>
                  <a:pt x="2921383" y="956225"/>
                </a:lnTo>
                <a:lnTo>
                  <a:pt x="0" y="95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020268" y="4354704"/>
            <a:ext cx="7641341" cy="1247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450"/>
              </a:lnSpc>
            </a:pPr>
            <a:r>
              <a:rPr lang="en-US" sz="9000">
                <a:solidFill>
                  <a:srgbClr val="000000"/>
                </a:solidFill>
                <a:latin typeface="Archive Bold"/>
              </a:rPr>
              <a:t>TEAM HORUS 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572845" y="6381990"/>
            <a:ext cx="8256955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500"/>
              </a:lnSpc>
              <a:spcBef>
                <a:spcPct val="0"/>
              </a:spcBef>
            </a:pPr>
            <a:r>
              <a:rPr lang="en-US" sz="2500" dirty="0" err="1">
                <a:solidFill>
                  <a:srgbClr val="000000"/>
                </a:solidFill>
                <a:latin typeface="Canva Sans"/>
              </a:rPr>
              <a:t>Nitte</a:t>
            </a:r>
            <a:r>
              <a:rPr lang="en-US" sz="2500" dirty="0">
                <a:solidFill>
                  <a:srgbClr val="000000"/>
                </a:solidFill>
                <a:latin typeface="Canva Sans"/>
              </a:rPr>
              <a:t> Meenakshi Institute Of Technology, Bengaluru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288629" y="1922517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2" y="0"/>
                </a:lnTo>
                <a:lnTo>
                  <a:pt x="5710742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8171" r="-8171"/>
            </a:stretch>
          </a:blipFill>
        </p:spPr>
      </p:sp>
      <p:grpSp>
        <p:nvGrpSpPr>
          <p:cNvPr id="3" name="Group 3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2434531" y="1922517"/>
            <a:ext cx="2087975" cy="2087975"/>
            <a:chOff x="0" y="0"/>
            <a:chExt cx="2783967" cy="278396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3967" cy="2783967"/>
            </a:xfrm>
            <a:custGeom>
              <a:avLst/>
              <a:gdLst/>
              <a:ahLst/>
              <a:cxnLst/>
              <a:rect l="l" t="t" r="r" b="b"/>
              <a:pathLst>
                <a:path w="2783967" h="2783967">
                  <a:moveTo>
                    <a:pt x="0" y="0"/>
                  </a:moveTo>
                  <a:lnTo>
                    <a:pt x="2783967" y="0"/>
                  </a:lnTo>
                  <a:lnTo>
                    <a:pt x="2783967" y="2783967"/>
                  </a:lnTo>
                  <a:lnTo>
                    <a:pt x="0" y="27839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496608" y="1245353"/>
              <a:ext cx="1740036" cy="1135769"/>
            </a:xfrm>
            <a:custGeom>
              <a:avLst/>
              <a:gdLst/>
              <a:ahLst/>
              <a:cxnLst/>
              <a:rect l="l" t="t" r="r" b="b"/>
              <a:pathLst>
                <a:path w="1740036" h="1135769">
                  <a:moveTo>
                    <a:pt x="0" y="0"/>
                  </a:moveTo>
                  <a:lnTo>
                    <a:pt x="1740036" y="0"/>
                  </a:lnTo>
                  <a:lnTo>
                    <a:pt x="1740036" y="1135769"/>
                  </a:lnTo>
                  <a:lnTo>
                    <a:pt x="0" y="1135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763184" y="306159"/>
              <a:ext cx="1257599" cy="8186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84"/>
                </a:lnSpc>
              </a:pPr>
              <a:r>
                <a:rPr lang="en-US" sz="3703">
                  <a:solidFill>
                    <a:srgbClr val="000000"/>
                  </a:solidFill>
                  <a:latin typeface="Canva Sans Bold"/>
                </a:rPr>
                <a:t>H.Q</a:t>
              </a:r>
            </a:p>
          </p:txBody>
        </p:sp>
      </p:grpSp>
      <p:sp>
        <p:nvSpPr>
          <p:cNvPr id="11" name="Freeform 11"/>
          <p:cNvSpPr/>
          <p:nvPr/>
        </p:nvSpPr>
        <p:spPr>
          <a:xfrm>
            <a:off x="7262813" y="1584084"/>
            <a:ext cx="7334893" cy="4064262"/>
          </a:xfrm>
          <a:custGeom>
            <a:avLst/>
            <a:gdLst/>
            <a:ahLst/>
            <a:cxnLst/>
            <a:rect l="l" t="t" r="r" b="b"/>
            <a:pathLst>
              <a:path w="7334893" h="4064262">
                <a:moveTo>
                  <a:pt x="0" y="0"/>
                </a:moveTo>
                <a:lnTo>
                  <a:pt x="7334893" y="0"/>
                </a:lnTo>
                <a:lnTo>
                  <a:pt x="7334893" y="4064262"/>
                </a:lnTo>
                <a:lnTo>
                  <a:pt x="0" y="4064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3141" t="-43730" r="-24550" b="-42848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sp>
        <p:nvSpPr>
          <p:cNvPr id="12" name="Freeform 12"/>
          <p:cNvSpPr/>
          <p:nvPr/>
        </p:nvSpPr>
        <p:spPr>
          <a:xfrm>
            <a:off x="7262813" y="5917235"/>
            <a:ext cx="7334893" cy="3939476"/>
          </a:xfrm>
          <a:custGeom>
            <a:avLst/>
            <a:gdLst/>
            <a:ahLst/>
            <a:cxnLst/>
            <a:rect l="l" t="t" r="r" b="b"/>
            <a:pathLst>
              <a:path w="7334893" h="3939476">
                <a:moveTo>
                  <a:pt x="0" y="0"/>
                </a:moveTo>
                <a:lnTo>
                  <a:pt x="7334893" y="0"/>
                </a:lnTo>
                <a:lnTo>
                  <a:pt x="7334893" y="3939476"/>
                </a:lnTo>
                <a:lnTo>
                  <a:pt x="0" y="393947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24791" b="-14851"/>
            </a:stretch>
          </a:blipFill>
          <a:ln w="161925" cap="sq">
            <a:solidFill>
              <a:srgbClr val="000000"/>
            </a:solidFill>
            <a:prstDash val="solid"/>
            <a:miter/>
          </a:ln>
        </p:spPr>
      </p:sp>
      <p:sp>
        <p:nvSpPr>
          <p:cNvPr id="13" name="TextBox 13"/>
          <p:cNvSpPr txBox="1"/>
          <p:nvPr/>
        </p:nvSpPr>
        <p:spPr>
          <a:xfrm>
            <a:off x="9139238" y="4652327"/>
            <a:ext cx="952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endParaRPr/>
          </a:p>
        </p:txBody>
      </p:sp>
      <p:sp>
        <p:nvSpPr>
          <p:cNvPr id="14" name="TextBox 14"/>
          <p:cNvSpPr txBox="1"/>
          <p:nvPr/>
        </p:nvSpPr>
        <p:spPr>
          <a:xfrm>
            <a:off x="900384" y="4225863"/>
            <a:ext cx="5679918" cy="29410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06"/>
              </a:lnSpc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790">
                <a:solidFill>
                  <a:srgbClr val="000000"/>
                </a:solidFill>
                <a:latin typeface="Canva Sans Bold"/>
              </a:rPr>
              <a:t>The headquarters of Horus will be located in Mysore, Karnataka.</a:t>
            </a:r>
            <a:r>
              <a:rPr lang="en-US" sz="2790">
                <a:solidFill>
                  <a:srgbClr val="000000"/>
                </a:solidFill>
                <a:latin typeface="Canva Sans"/>
              </a:rPr>
              <a:t> </a:t>
            </a:r>
          </a:p>
          <a:p>
            <a:pPr marL="602426" lvl="1" indent="-301213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Larger connectivity network </a:t>
            </a:r>
          </a:p>
          <a:p>
            <a:pPr marL="602426" lvl="1" indent="-301213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Proximity to largest IT hub, Bengaluru </a:t>
            </a:r>
          </a:p>
          <a:p>
            <a:pPr marL="602426" lvl="1" indent="-301213">
              <a:lnSpc>
                <a:spcPts val="3906"/>
              </a:lnSpc>
              <a:buFont typeface="Arial"/>
              <a:buChar char="•"/>
            </a:pPr>
            <a:r>
              <a:rPr lang="en-US" sz="2790">
                <a:solidFill>
                  <a:srgbClr val="000000"/>
                </a:solidFill>
                <a:latin typeface="Canva Sans"/>
              </a:rPr>
              <a:t>Skilled manpower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153829" y="3125042"/>
            <a:ext cx="248746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Class 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5163800" y="7395800"/>
            <a:ext cx="2487464" cy="8870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dirty="0">
                <a:solidFill>
                  <a:srgbClr val="000000"/>
                </a:solidFill>
                <a:latin typeface="Canva Sans Bold"/>
              </a:rPr>
              <a:t>Class 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097457-59DA-7DD7-522F-76F244405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8100"/>
            <a:ext cx="18288000" cy="1021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14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>
            <a:extLst>
              <a:ext uri="{FF2B5EF4-FFF2-40B4-BE49-F238E27FC236}">
                <a16:creationId xmlns:a16="http://schemas.microsoft.com/office/drawing/2014/main" id="{9FDC68B0-A15C-52EE-577A-89F101C7D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438401" y="114300"/>
            <a:ext cx="13218002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Canva Sans Bold"/>
              </a:rPr>
              <a:t>Return on Investment (ROI):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9621472" y="-10058126"/>
            <a:ext cx="17551627" cy="16526690"/>
            <a:chOff x="0" y="0"/>
            <a:chExt cx="23402169" cy="22035587"/>
          </a:xfrm>
        </p:grpSpPr>
        <p:grpSp>
          <p:nvGrpSpPr>
            <p:cNvPr id="4" name="Group 4"/>
            <p:cNvGrpSpPr/>
            <p:nvPr/>
          </p:nvGrpSpPr>
          <p:grpSpPr>
            <a:xfrm rot="7862578">
              <a:off x="7150299" y="-534482"/>
              <a:ext cx="9101571" cy="23104551"/>
              <a:chOff x="0" y="0"/>
              <a:chExt cx="2354580" cy="5977157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2353310" cy="5977157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977157">
                    <a:moveTo>
                      <a:pt x="784860" y="5909847"/>
                    </a:moveTo>
                    <a:cubicBezTo>
                      <a:pt x="905510" y="5950487"/>
                      <a:pt x="1042670" y="5977157"/>
                      <a:pt x="1177290" y="5977157"/>
                    </a:cubicBezTo>
                    <a:cubicBezTo>
                      <a:pt x="1311910" y="5977157"/>
                      <a:pt x="1441450" y="5954297"/>
                      <a:pt x="1560830" y="5913657"/>
                    </a:cubicBezTo>
                    <a:cubicBezTo>
                      <a:pt x="1563370" y="5912387"/>
                      <a:pt x="1565910" y="5912387"/>
                      <a:pt x="1568450" y="5911117"/>
                    </a:cubicBezTo>
                    <a:cubicBezTo>
                      <a:pt x="2016760" y="5748557"/>
                      <a:pt x="2346960" y="5319297"/>
                      <a:pt x="2353310" y="4808083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804422"/>
                    </a:lnTo>
                    <a:cubicBezTo>
                      <a:pt x="6350" y="5321837"/>
                      <a:pt x="331470" y="5751097"/>
                      <a:pt x="784860" y="5909847"/>
                    </a:cubicBezTo>
                    <a:close/>
                  </a:path>
                </a:pathLst>
              </a:custGeom>
              <a:solidFill>
                <a:srgbClr val="FFD034"/>
              </a:solidFill>
            </p:spPr>
          </p:sp>
        </p:grpSp>
        <p:sp>
          <p:nvSpPr>
            <p:cNvPr id="6" name="Freeform 6"/>
            <p:cNvSpPr/>
            <p:nvPr/>
          </p:nvSpPr>
          <p:spPr>
            <a:xfrm>
              <a:off x="9220160" y="13410835"/>
              <a:ext cx="2335211" cy="2317789"/>
            </a:xfrm>
            <a:custGeom>
              <a:avLst/>
              <a:gdLst/>
              <a:ahLst/>
              <a:cxnLst/>
              <a:rect l="l" t="t" r="r" b="b"/>
              <a:pathLst>
                <a:path w="2335211" h="2317789">
                  <a:moveTo>
                    <a:pt x="0" y="0"/>
                  </a:moveTo>
                  <a:lnTo>
                    <a:pt x="2335210" y="0"/>
                  </a:lnTo>
                  <a:lnTo>
                    <a:pt x="2335210" y="2317790"/>
                  </a:lnTo>
                  <a:lnTo>
                    <a:pt x="0" y="231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5" b="-375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433857" y="1652617"/>
            <a:ext cx="7710143" cy="1047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ROI=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(Net Profit / Total Investment) * 100</a:t>
            </a:r>
          </a:p>
          <a:p>
            <a:pPr algn="ctr">
              <a:lnSpc>
                <a:spcPts val="4200"/>
              </a:lnSpc>
              <a:spcBef>
                <a:spcPct val="0"/>
              </a:spcBef>
            </a:pPr>
            <a:endParaRPr lang="en-US" sz="300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22015" y="2352913"/>
            <a:ext cx="8675068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ROI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=(2,19,00,000 /6,00,00,000) * 100= </a:t>
            </a:r>
            <a:r>
              <a:rPr lang="en-US" sz="3000">
                <a:solidFill>
                  <a:srgbClr val="000000"/>
                </a:solidFill>
                <a:latin typeface="Canva Sans Bold"/>
              </a:rPr>
              <a:t>36.5%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493440" y="3703114"/>
            <a:ext cx="13739242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Break-Even Point (In Years)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=(6,00,00,000 / 2,19,00,000) * 100= </a:t>
            </a:r>
            <a:r>
              <a:rPr lang="en-US" sz="3000">
                <a:solidFill>
                  <a:srgbClr val="000000"/>
                </a:solidFill>
                <a:latin typeface="Canva Sans Bold"/>
              </a:rPr>
              <a:t>2.7 Years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5815" y="3035275"/>
            <a:ext cx="11883610" cy="514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Canva Sans Bold"/>
              </a:rPr>
              <a:t>Break-Even Point (In Years)</a:t>
            </a:r>
            <a:r>
              <a:rPr lang="en-US" sz="3000">
                <a:solidFill>
                  <a:srgbClr val="000000"/>
                </a:solidFill>
                <a:latin typeface="Canva Sans"/>
              </a:rPr>
              <a:t>=(Total Investment / Revenue) * 100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88629" y="1922517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2" y="0"/>
                </a:lnTo>
                <a:lnTo>
                  <a:pt x="5710742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8171" r="-8171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11568" y="5979023"/>
            <a:ext cx="17514482" cy="35643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49847" lvl="1" indent="-274924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Merger or Acquisition: 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Align with larger companies in the automotive or renewable energy sectors who might be interested in expanding their product offerings.</a:t>
            </a:r>
          </a:p>
          <a:p>
            <a:pPr marL="549847" lvl="1" indent="-274924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Initial Public Offering (IPO):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 Consider going public to raise substantial capital and provide a return on investment.</a:t>
            </a:r>
          </a:p>
          <a:p>
            <a:pPr marL="549847" lvl="1" indent="-274924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Management Buyout (MBO):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 The management team within the company acquires a large part or all of the company from the owner.</a:t>
            </a:r>
          </a:p>
          <a:p>
            <a:pPr marL="549847" lvl="1" indent="-274924">
              <a:lnSpc>
                <a:spcPts val="3565"/>
              </a:lnSpc>
              <a:buFont typeface="Arial"/>
              <a:buChar char="•"/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Liquidation: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 If the business is not successful, consider selling all of the company’s assets, paying off creditors, and returning any remaining assets to the owners.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73518" y="4806178"/>
            <a:ext cx="4302602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000000"/>
                </a:solidFill>
                <a:latin typeface="Canva Sans Bold"/>
              </a:rPr>
              <a:t>Exit Strategy: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913981" y="-461719"/>
            <a:ext cx="19823018" cy="11757269"/>
            <a:chOff x="0" y="0"/>
            <a:chExt cx="5220877" cy="30965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0877" cy="3096565"/>
            </a:xfrm>
            <a:custGeom>
              <a:avLst/>
              <a:gdLst/>
              <a:ahLst/>
              <a:cxnLst/>
              <a:rect l="l" t="t" r="r" b="b"/>
              <a:pathLst>
                <a:path w="5220877" h="3096565">
                  <a:moveTo>
                    <a:pt x="0" y="0"/>
                  </a:moveTo>
                  <a:lnTo>
                    <a:pt x="5220877" y="0"/>
                  </a:lnTo>
                  <a:lnTo>
                    <a:pt x="5220877" y="3096565"/>
                  </a:lnTo>
                  <a:lnTo>
                    <a:pt x="0" y="3096565"/>
                  </a:lnTo>
                  <a:close/>
                </a:path>
              </a:pathLst>
            </a:custGeom>
            <a:solidFill>
              <a:srgbClr val="FFD03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5220877" cy="31251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85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7" name="Freeform 7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64298" y="3331216"/>
            <a:ext cx="14514349" cy="3262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6697"/>
              </a:lnSpc>
              <a:spcBef>
                <a:spcPct val="0"/>
              </a:spcBef>
            </a:pPr>
            <a:r>
              <a:rPr lang="en-US" sz="19069" u="none">
                <a:solidFill>
                  <a:srgbClr val="000000"/>
                </a:solidFill>
                <a:latin typeface="Gulfs Display"/>
              </a:rPr>
              <a:t>Thank you!</a:t>
            </a:r>
          </a:p>
        </p:txBody>
      </p:sp>
      <p:sp>
        <p:nvSpPr>
          <p:cNvPr id="9" name="Freeform 9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9482222" y="2596006"/>
            <a:ext cx="5549270" cy="7678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70"/>
              </a:lnSpc>
            </a:pPr>
            <a:r>
              <a:rPr lang="en-US" sz="4479">
                <a:solidFill>
                  <a:srgbClr val="000000"/>
                </a:solidFill>
                <a:latin typeface="Canva Sans Bold"/>
              </a:rPr>
              <a:t>Company Hierarchy</a:t>
            </a:r>
          </a:p>
        </p:txBody>
      </p:sp>
      <p:grpSp>
        <p:nvGrpSpPr>
          <p:cNvPr id="3" name="Group 3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004788" y="1821499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1" y="0"/>
                </a:lnTo>
                <a:lnTo>
                  <a:pt x="5710741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8171" r="-8171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109" y="3052675"/>
            <a:ext cx="5775912" cy="5755386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6738527" y="3849377"/>
            <a:ext cx="11303695" cy="3477031"/>
            <a:chOff x="0" y="0"/>
            <a:chExt cx="15071594" cy="4636042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15546" cy="4636042"/>
            </a:xfrm>
            <a:custGeom>
              <a:avLst/>
              <a:gdLst/>
              <a:ahLst/>
              <a:cxnLst/>
              <a:rect l="l" t="t" r="r" b="b"/>
              <a:pathLst>
                <a:path w="14715546" h="4636042">
                  <a:moveTo>
                    <a:pt x="0" y="0"/>
                  </a:moveTo>
                  <a:lnTo>
                    <a:pt x="14715546" y="0"/>
                  </a:lnTo>
                  <a:lnTo>
                    <a:pt x="14715546" y="4636042"/>
                  </a:lnTo>
                  <a:lnTo>
                    <a:pt x="0" y="4636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r="-4610"/>
              </a:stretch>
            </a:blipFill>
          </p:spPr>
        </p:sp>
        <p:grpSp>
          <p:nvGrpSpPr>
            <p:cNvPr id="11" name="Group 11"/>
            <p:cNvGrpSpPr/>
            <p:nvPr/>
          </p:nvGrpSpPr>
          <p:grpSpPr>
            <a:xfrm>
              <a:off x="12453721" y="3758561"/>
              <a:ext cx="2617872" cy="825041"/>
              <a:chOff x="0" y="0"/>
              <a:chExt cx="517111" cy="162971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517111" cy="162971"/>
              </a:xfrm>
              <a:custGeom>
                <a:avLst/>
                <a:gdLst/>
                <a:ahLst/>
                <a:cxnLst/>
                <a:rect l="l" t="t" r="r" b="b"/>
                <a:pathLst>
                  <a:path w="517111" h="162971">
                    <a:moveTo>
                      <a:pt x="0" y="0"/>
                    </a:moveTo>
                    <a:lnTo>
                      <a:pt x="517111" y="0"/>
                    </a:lnTo>
                    <a:lnTo>
                      <a:pt x="517111" y="162971"/>
                    </a:lnTo>
                    <a:lnTo>
                      <a:pt x="0" y="162971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47625"/>
                <a:ext cx="517111" cy="210596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565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2988889" y="3899597"/>
              <a:ext cx="1547538" cy="4667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85"/>
                </a:lnSpc>
              </a:pPr>
              <a:r>
                <a:rPr lang="en-US" sz="1989">
                  <a:solidFill>
                    <a:srgbClr val="FFFFFF"/>
                  </a:solidFill>
                  <a:latin typeface="Times New Roman Bold"/>
                </a:rPr>
                <a:t>Production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12336400" y="5335045"/>
            <a:ext cx="273715" cy="1050233"/>
            <a:chOff x="0" y="0"/>
            <a:chExt cx="72090" cy="27660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2090" cy="276605"/>
            </a:xfrm>
            <a:custGeom>
              <a:avLst/>
              <a:gdLst/>
              <a:ahLst/>
              <a:cxnLst/>
              <a:rect l="l" t="t" r="r" b="b"/>
              <a:pathLst>
                <a:path w="72090" h="276605">
                  <a:moveTo>
                    <a:pt x="0" y="0"/>
                  </a:moveTo>
                  <a:lnTo>
                    <a:pt x="72090" y="0"/>
                  </a:lnTo>
                  <a:lnTo>
                    <a:pt x="72090" y="276605"/>
                  </a:lnTo>
                  <a:lnTo>
                    <a:pt x="0" y="27660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72090" cy="3242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65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343400" y="-111737"/>
            <a:ext cx="8719691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Canva Sans Bold"/>
              </a:rPr>
              <a:t>Company details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505010" y="2625320"/>
            <a:ext cx="4878437" cy="7385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20"/>
              </a:lnSpc>
            </a:pPr>
            <a:r>
              <a:rPr lang="en-US" sz="4300" dirty="0">
                <a:solidFill>
                  <a:srgbClr val="000000"/>
                </a:solidFill>
                <a:latin typeface="Canva Sans Bold"/>
              </a:rPr>
              <a:t>Ownership Details</a:t>
            </a:r>
          </a:p>
        </p:txBody>
      </p:sp>
      <p:sp>
        <p:nvSpPr>
          <p:cNvPr id="20" name="AutoShape 20"/>
          <p:cNvSpPr/>
          <p:nvPr/>
        </p:nvSpPr>
        <p:spPr>
          <a:xfrm>
            <a:off x="12473258" y="5221764"/>
            <a:ext cx="0" cy="116351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1" name="AutoShape 21"/>
          <p:cNvSpPr/>
          <p:nvPr/>
        </p:nvSpPr>
        <p:spPr>
          <a:xfrm>
            <a:off x="8701895" y="6187896"/>
            <a:ext cx="0" cy="2540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2" name="AutoShape 22"/>
          <p:cNvSpPr/>
          <p:nvPr/>
        </p:nvSpPr>
        <p:spPr>
          <a:xfrm>
            <a:off x="11181980" y="6131256"/>
            <a:ext cx="0" cy="2540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3" name="AutoShape 23"/>
          <p:cNvSpPr/>
          <p:nvPr/>
        </p:nvSpPr>
        <p:spPr>
          <a:xfrm>
            <a:off x="13660533" y="6131256"/>
            <a:ext cx="0" cy="2540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24" name="AutoShape 24"/>
          <p:cNvSpPr/>
          <p:nvPr/>
        </p:nvSpPr>
        <p:spPr>
          <a:xfrm>
            <a:off x="16135229" y="6131256"/>
            <a:ext cx="0" cy="254022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512187" y="-9969061"/>
            <a:ext cx="17551627" cy="16526690"/>
            <a:chOff x="0" y="0"/>
            <a:chExt cx="23402169" cy="22035587"/>
          </a:xfrm>
        </p:grpSpPr>
        <p:grpSp>
          <p:nvGrpSpPr>
            <p:cNvPr id="3" name="Group 3"/>
            <p:cNvGrpSpPr/>
            <p:nvPr/>
          </p:nvGrpSpPr>
          <p:grpSpPr>
            <a:xfrm rot="7862578">
              <a:off x="7150299" y="-534482"/>
              <a:ext cx="9101571" cy="23104551"/>
              <a:chOff x="0" y="0"/>
              <a:chExt cx="2354580" cy="5977157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2353310" cy="5977157"/>
              </a:xfrm>
              <a:custGeom>
                <a:avLst/>
                <a:gdLst/>
                <a:ahLst/>
                <a:cxnLst/>
                <a:rect l="l" t="t" r="r" b="b"/>
                <a:pathLst>
                  <a:path w="2353310" h="5977157">
                    <a:moveTo>
                      <a:pt x="784860" y="5909847"/>
                    </a:moveTo>
                    <a:cubicBezTo>
                      <a:pt x="905510" y="5950487"/>
                      <a:pt x="1042670" y="5977157"/>
                      <a:pt x="1177290" y="5977157"/>
                    </a:cubicBezTo>
                    <a:cubicBezTo>
                      <a:pt x="1311910" y="5977157"/>
                      <a:pt x="1441450" y="5954297"/>
                      <a:pt x="1560830" y="5913657"/>
                    </a:cubicBezTo>
                    <a:cubicBezTo>
                      <a:pt x="1563370" y="5912387"/>
                      <a:pt x="1565910" y="5912387"/>
                      <a:pt x="1568450" y="5911117"/>
                    </a:cubicBezTo>
                    <a:cubicBezTo>
                      <a:pt x="2016760" y="5748557"/>
                      <a:pt x="2346960" y="5319297"/>
                      <a:pt x="2353310" y="4808083"/>
                    </a:cubicBezTo>
                    <a:lnTo>
                      <a:pt x="2353310" y="0"/>
                    </a:lnTo>
                    <a:lnTo>
                      <a:pt x="0" y="0"/>
                    </a:lnTo>
                    <a:lnTo>
                      <a:pt x="0" y="4804422"/>
                    </a:lnTo>
                    <a:cubicBezTo>
                      <a:pt x="6350" y="5321837"/>
                      <a:pt x="331470" y="5751097"/>
                      <a:pt x="784860" y="5909847"/>
                    </a:cubicBezTo>
                    <a:close/>
                  </a:path>
                </a:pathLst>
              </a:custGeom>
              <a:solidFill>
                <a:srgbClr val="FFD034"/>
              </a:solidFill>
            </p:spPr>
          </p:sp>
        </p:grpSp>
        <p:sp>
          <p:nvSpPr>
            <p:cNvPr id="5" name="Freeform 5"/>
            <p:cNvSpPr/>
            <p:nvPr/>
          </p:nvSpPr>
          <p:spPr>
            <a:xfrm>
              <a:off x="9220160" y="13410835"/>
              <a:ext cx="2335211" cy="2317789"/>
            </a:xfrm>
            <a:custGeom>
              <a:avLst/>
              <a:gdLst/>
              <a:ahLst/>
              <a:cxnLst/>
              <a:rect l="l" t="t" r="r" b="b"/>
              <a:pathLst>
                <a:path w="2335211" h="2317789">
                  <a:moveTo>
                    <a:pt x="0" y="0"/>
                  </a:moveTo>
                  <a:lnTo>
                    <a:pt x="2335210" y="0"/>
                  </a:lnTo>
                  <a:lnTo>
                    <a:pt x="2335210" y="2317790"/>
                  </a:lnTo>
                  <a:lnTo>
                    <a:pt x="0" y="2317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375" b="-375"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447871" y="392921"/>
            <a:ext cx="874124" cy="970978"/>
          </a:xfrm>
          <a:custGeom>
            <a:avLst/>
            <a:gdLst/>
            <a:ahLst/>
            <a:cxnLst/>
            <a:rect l="l" t="t" r="r" b="b"/>
            <a:pathLst>
              <a:path w="874124" h="970978">
                <a:moveTo>
                  <a:pt x="0" y="0"/>
                </a:moveTo>
                <a:lnTo>
                  <a:pt x="874124" y="0"/>
                </a:lnTo>
                <a:lnTo>
                  <a:pt x="874124" y="970978"/>
                </a:lnTo>
                <a:lnTo>
                  <a:pt x="0" y="97097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3981827" y="470546"/>
            <a:ext cx="934783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  <a:spcBef>
                <a:spcPct val="0"/>
              </a:spcBef>
            </a:pPr>
            <a:r>
              <a:rPr lang="en-US" sz="7500">
                <a:solidFill>
                  <a:srgbClr val="000000"/>
                </a:solidFill>
                <a:latin typeface="Canva Sans Bold"/>
              </a:rPr>
              <a:t>Problem Statement 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310" y="2097128"/>
            <a:ext cx="7871404" cy="699731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346734" y="4118351"/>
            <a:ext cx="10422804" cy="28881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608"/>
              </a:lnSpc>
              <a:spcBef>
                <a:spcPct val="0"/>
              </a:spcBef>
            </a:pPr>
            <a:r>
              <a:rPr lang="en-US" sz="3291">
                <a:solidFill>
                  <a:srgbClr val="000000"/>
                </a:solidFill>
                <a:latin typeface="Canva Sans"/>
              </a:rPr>
              <a:t>Addressing the pressing challenge of escalating carbon emissions from conventional vehicles and the imminent depletion of fossil fuels, our business plan aims to spearhead the transition towards sustainable transportation solutions.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36592" y="-12095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6260050" y="2517163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1" y="0"/>
                </a:lnTo>
                <a:lnTo>
                  <a:pt x="5710741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l="-8171" r="-8171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447973" y="2515065"/>
            <a:ext cx="7334893" cy="6166617"/>
          </a:xfrm>
          <a:custGeom>
            <a:avLst/>
            <a:gdLst/>
            <a:ahLst/>
            <a:cxnLst/>
            <a:rect l="l" t="t" r="r" b="b"/>
            <a:pathLst>
              <a:path w="7334893" h="6166617">
                <a:moveTo>
                  <a:pt x="0" y="0"/>
                </a:moveTo>
                <a:lnTo>
                  <a:pt x="7334894" y="0"/>
                </a:lnTo>
                <a:lnTo>
                  <a:pt x="7334894" y="6166617"/>
                </a:lnTo>
                <a:lnTo>
                  <a:pt x="0" y="6166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3141" t="-16184" r="-24550" b="-6785"/>
            </a:stretch>
          </a:blipFill>
          <a:ln w="123825" cap="sq">
            <a:solidFill>
              <a:srgbClr val="000000"/>
            </a:solidFill>
            <a:prstDash val="solid"/>
            <a:miter/>
          </a:ln>
        </p:spPr>
      </p:sp>
      <p:sp>
        <p:nvSpPr>
          <p:cNvPr id="7" name="TextBox 7"/>
          <p:cNvSpPr txBox="1"/>
          <p:nvPr/>
        </p:nvSpPr>
        <p:spPr>
          <a:xfrm>
            <a:off x="4531514" y="304800"/>
            <a:ext cx="9167812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Canva Sans Bold"/>
              </a:rPr>
              <a:t>Product(Prototype)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3479996" y="2404073"/>
            <a:ext cx="3994855" cy="822130"/>
            <a:chOff x="0" y="0"/>
            <a:chExt cx="5326474" cy="109617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106049" cy="1096173"/>
            </a:xfrm>
            <a:custGeom>
              <a:avLst/>
              <a:gdLst/>
              <a:ahLst/>
              <a:cxnLst/>
              <a:rect l="l" t="t" r="r" b="b"/>
              <a:pathLst>
                <a:path w="1106049" h="1096173">
                  <a:moveTo>
                    <a:pt x="0" y="0"/>
                  </a:moveTo>
                  <a:lnTo>
                    <a:pt x="1106049" y="0"/>
                  </a:lnTo>
                  <a:lnTo>
                    <a:pt x="1106049" y="1096173"/>
                  </a:lnTo>
                  <a:lnTo>
                    <a:pt x="0" y="109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  <p:sp>
          <p:nvSpPr>
            <p:cNvPr id="10" name="TextBox 10"/>
            <p:cNvSpPr txBox="1"/>
            <p:nvPr/>
          </p:nvSpPr>
          <p:spPr>
            <a:xfrm>
              <a:off x="1538979" y="-25661"/>
              <a:ext cx="3787495" cy="112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Fault-Detection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System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028700" y="4949833"/>
            <a:ext cx="3684241" cy="848553"/>
            <a:chOff x="0" y="0"/>
            <a:chExt cx="4912321" cy="1131404"/>
          </a:xfrm>
        </p:grpSpPr>
        <p:sp>
          <p:nvSpPr>
            <p:cNvPr id="12" name="Freeform 12"/>
            <p:cNvSpPr/>
            <p:nvPr/>
          </p:nvSpPr>
          <p:spPr>
            <a:xfrm>
              <a:off x="3806272" y="0"/>
              <a:ext cx="1106049" cy="1096173"/>
            </a:xfrm>
            <a:custGeom>
              <a:avLst/>
              <a:gdLst/>
              <a:ahLst/>
              <a:cxnLst/>
              <a:rect l="l" t="t" r="r" b="b"/>
              <a:pathLst>
                <a:path w="1106049" h="1096173">
                  <a:moveTo>
                    <a:pt x="0" y="0"/>
                  </a:moveTo>
                  <a:lnTo>
                    <a:pt x="1106049" y="0"/>
                  </a:lnTo>
                  <a:lnTo>
                    <a:pt x="1106049" y="1096173"/>
                  </a:lnTo>
                  <a:lnTo>
                    <a:pt x="0" y="1096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  <p:sp>
          <p:nvSpPr>
            <p:cNvPr id="13" name="TextBox 13"/>
            <p:cNvSpPr txBox="1"/>
            <p:nvPr/>
          </p:nvSpPr>
          <p:spPr>
            <a:xfrm>
              <a:off x="0" y="9570"/>
              <a:ext cx="3440430" cy="11218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 Power Inverter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System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3319412" y="4557089"/>
            <a:ext cx="4615622" cy="1689100"/>
            <a:chOff x="0" y="0"/>
            <a:chExt cx="6154163" cy="2252133"/>
          </a:xfrm>
        </p:grpSpPr>
        <p:sp>
          <p:nvSpPr>
            <p:cNvPr id="15" name="Freeform 15"/>
            <p:cNvSpPr/>
            <p:nvPr/>
          </p:nvSpPr>
          <p:spPr>
            <a:xfrm>
              <a:off x="0" y="237742"/>
              <a:ext cx="1667675" cy="1455907"/>
            </a:xfrm>
            <a:custGeom>
              <a:avLst/>
              <a:gdLst/>
              <a:ahLst/>
              <a:cxnLst/>
              <a:rect l="l" t="t" r="r" b="b"/>
              <a:pathLst>
                <a:path w="1667675" h="1455907">
                  <a:moveTo>
                    <a:pt x="0" y="0"/>
                  </a:moveTo>
                  <a:lnTo>
                    <a:pt x="1667675" y="0"/>
                  </a:lnTo>
                  <a:lnTo>
                    <a:pt x="1667675" y="1455907"/>
                  </a:lnTo>
                  <a:lnTo>
                    <a:pt x="0" y="1455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16" name="TextBox 16"/>
            <p:cNvSpPr txBox="1"/>
            <p:nvPr/>
          </p:nvSpPr>
          <p:spPr>
            <a:xfrm>
              <a:off x="1819792" y="-38100"/>
              <a:ext cx="4334371" cy="22902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 Human-Machine Interface and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 Natural Language Process</a:t>
              </a: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1233061" y="2275584"/>
            <a:ext cx="3881538" cy="1692739"/>
            <a:chOff x="0" y="0"/>
            <a:chExt cx="5175384" cy="2256985"/>
          </a:xfrm>
        </p:grpSpPr>
        <p:sp>
          <p:nvSpPr>
            <p:cNvPr id="18" name="Freeform 18"/>
            <p:cNvSpPr/>
            <p:nvPr/>
          </p:nvSpPr>
          <p:spPr>
            <a:xfrm>
              <a:off x="3083650" y="0"/>
              <a:ext cx="2091733" cy="2256985"/>
            </a:xfrm>
            <a:custGeom>
              <a:avLst/>
              <a:gdLst/>
              <a:ahLst/>
              <a:cxnLst/>
              <a:rect l="l" t="t" r="r" b="b"/>
              <a:pathLst>
                <a:path w="2091733" h="2256985">
                  <a:moveTo>
                    <a:pt x="0" y="0"/>
                  </a:moveTo>
                  <a:lnTo>
                    <a:pt x="2091734" y="0"/>
                  </a:lnTo>
                  <a:lnTo>
                    <a:pt x="2091734" y="2256985"/>
                  </a:lnTo>
                  <a:lnTo>
                    <a:pt x="0" y="22569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  <p:sp>
          <p:nvSpPr>
            <p:cNvPr id="19" name="TextBox 19"/>
            <p:cNvSpPr txBox="1"/>
            <p:nvPr/>
          </p:nvSpPr>
          <p:spPr>
            <a:xfrm>
              <a:off x="0" y="361501"/>
              <a:ext cx="3083650" cy="11218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 Eco-Friendly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Body Works</a:t>
              </a:r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442917" y="7221683"/>
            <a:ext cx="4354949" cy="1250951"/>
            <a:chOff x="0" y="0"/>
            <a:chExt cx="5806599" cy="1667934"/>
          </a:xfrm>
        </p:grpSpPr>
        <p:sp>
          <p:nvSpPr>
            <p:cNvPr id="21" name="Freeform 21"/>
            <p:cNvSpPr/>
            <p:nvPr/>
          </p:nvSpPr>
          <p:spPr>
            <a:xfrm>
              <a:off x="4729812" y="349773"/>
              <a:ext cx="781974" cy="968389"/>
            </a:xfrm>
            <a:custGeom>
              <a:avLst/>
              <a:gdLst/>
              <a:ahLst/>
              <a:cxnLst/>
              <a:rect l="l" t="t" r="r" b="b"/>
              <a:pathLst>
                <a:path w="781974" h="968389">
                  <a:moveTo>
                    <a:pt x="0" y="0"/>
                  </a:moveTo>
                  <a:lnTo>
                    <a:pt x="781974" y="0"/>
                  </a:lnTo>
                  <a:lnTo>
                    <a:pt x="781974" y="968389"/>
                  </a:lnTo>
                  <a:lnTo>
                    <a:pt x="0" y="9683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2" name="Freeform 22"/>
            <p:cNvSpPr/>
            <p:nvPr/>
          </p:nvSpPr>
          <p:spPr>
            <a:xfrm>
              <a:off x="4434999" y="148167"/>
              <a:ext cx="1371600" cy="1371600"/>
            </a:xfrm>
            <a:custGeom>
              <a:avLst/>
              <a:gdLst/>
              <a:ahLst/>
              <a:cxnLst/>
              <a:rect l="l" t="t" r="r" b="b"/>
              <a:pathLst>
                <a:path w="1371600" h="1371600">
                  <a:moveTo>
                    <a:pt x="0" y="0"/>
                  </a:moveTo>
                  <a:lnTo>
                    <a:pt x="1371600" y="0"/>
                  </a:lnTo>
                  <a:lnTo>
                    <a:pt x="1371600" y="1371600"/>
                  </a:lnTo>
                  <a:lnTo>
                    <a:pt x="0" y="1371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  <a:ln cap="sq">
              <a:noFill/>
              <a:prstDash val="solid"/>
              <a:miter/>
            </a:ln>
          </p:spPr>
        </p:sp>
        <p:sp>
          <p:nvSpPr>
            <p:cNvPr id="23" name="TextBox 23"/>
            <p:cNvSpPr txBox="1"/>
            <p:nvPr/>
          </p:nvSpPr>
          <p:spPr>
            <a:xfrm>
              <a:off x="0" y="-38100"/>
              <a:ext cx="4434999" cy="170603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Biometric Recognition</a:t>
              </a:r>
            </a:p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for Access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3116242" y="7385179"/>
            <a:ext cx="4358609" cy="958966"/>
            <a:chOff x="0" y="0"/>
            <a:chExt cx="5811479" cy="1278621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245218" cy="1278621"/>
            </a:xfrm>
            <a:custGeom>
              <a:avLst/>
              <a:gdLst/>
              <a:ahLst/>
              <a:cxnLst/>
              <a:rect l="l" t="t" r="r" b="b"/>
              <a:pathLst>
                <a:path w="2245218" h="1278621">
                  <a:moveTo>
                    <a:pt x="0" y="0"/>
                  </a:moveTo>
                  <a:lnTo>
                    <a:pt x="2245218" y="0"/>
                  </a:lnTo>
                  <a:lnTo>
                    <a:pt x="2245218" y="1278621"/>
                  </a:lnTo>
                  <a:lnTo>
                    <a:pt x="0" y="12786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6" name="TextBox 26"/>
            <p:cNvSpPr txBox="1"/>
            <p:nvPr/>
          </p:nvSpPr>
          <p:spPr>
            <a:xfrm>
              <a:off x="1729463" y="156787"/>
              <a:ext cx="4082017" cy="5376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9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000000"/>
                  </a:solidFill>
                  <a:latin typeface="Montserrat Bold"/>
                </a:rPr>
                <a:t>GPS Tracking</a:t>
              </a:r>
            </a:p>
          </p:txBody>
        </p:sp>
      </p:grpSp>
      <p:sp>
        <p:nvSpPr>
          <p:cNvPr id="27" name="Freeform 27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239362"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848414"/>
            <a:ext cx="2082164" cy="1438586"/>
          </a:xfrm>
          <a:custGeom>
            <a:avLst/>
            <a:gdLst/>
            <a:ahLst/>
            <a:cxnLst/>
            <a:rect l="l" t="t" r="r" b="b"/>
            <a:pathLst>
              <a:path w="2082164" h="1438586">
                <a:moveTo>
                  <a:pt x="0" y="0"/>
                </a:moveTo>
                <a:lnTo>
                  <a:pt x="2082164" y="0"/>
                </a:lnTo>
                <a:lnTo>
                  <a:pt x="2082164" y="1438586"/>
                </a:lnTo>
                <a:lnTo>
                  <a:pt x="0" y="1438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692421" y="378820"/>
            <a:ext cx="7388126" cy="127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499"/>
              </a:lnSpc>
            </a:pPr>
            <a:r>
              <a:rPr lang="en-US" sz="7499">
                <a:solidFill>
                  <a:srgbClr val="000000"/>
                </a:solidFill>
                <a:latin typeface="Canva Sans Bold"/>
              </a:rPr>
              <a:t>Market Analysis</a:t>
            </a:r>
          </a:p>
        </p:txBody>
      </p:sp>
      <p:grpSp>
        <p:nvGrpSpPr>
          <p:cNvPr id="4" name="Group 4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5" b="-37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040938" y="1959970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1" y="0"/>
                </a:lnTo>
                <a:lnTo>
                  <a:pt x="5710741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"/>
            </a:blip>
            <a:stretch>
              <a:fillRect l="-8171" r="-8171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9139238" y="4976454"/>
            <a:ext cx="9525" cy="3055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585"/>
              </a:lnSpc>
              <a:spcBef>
                <a:spcPct val="0"/>
              </a:spcBef>
            </a:pPr>
            <a:endParaRPr/>
          </a:p>
        </p:txBody>
      </p:sp>
      <p:sp>
        <p:nvSpPr>
          <p:cNvPr id="9" name="TextBox 9"/>
          <p:cNvSpPr txBox="1"/>
          <p:nvPr/>
        </p:nvSpPr>
        <p:spPr>
          <a:xfrm>
            <a:off x="3643554" y="1999196"/>
            <a:ext cx="10505510" cy="30599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6961" lvl="1" indent="-313480" algn="just">
              <a:lnSpc>
                <a:spcPts val="4065"/>
              </a:lnSpc>
              <a:buFont typeface="Arial"/>
              <a:buChar char="•"/>
            </a:pPr>
            <a:r>
              <a:rPr lang="en-US" sz="2903">
                <a:solidFill>
                  <a:srgbClr val="000000"/>
                </a:solidFill>
                <a:latin typeface="Canva Sans Bold"/>
              </a:rPr>
              <a:t>Market size is estimated at USD 34.80 billion in 2024</a:t>
            </a:r>
          </a:p>
          <a:p>
            <a:pPr marL="626961" lvl="1" indent="-313480" algn="just">
              <a:lnSpc>
                <a:spcPts val="4065"/>
              </a:lnSpc>
              <a:buFont typeface="Arial"/>
              <a:buChar char="•"/>
            </a:pPr>
            <a:r>
              <a:rPr lang="en-US" sz="2903">
                <a:solidFill>
                  <a:srgbClr val="000000"/>
                </a:solidFill>
                <a:latin typeface="Canva Sans Bold"/>
              </a:rPr>
              <a:t>And is expected to reach USD 110.74 billion by 2029</a:t>
            </a:r>
          </a:p>
          <a:p>
            <a:pPr marL="626961" lvl="1" indent="-313480" algn="just">
              <a:lnSpc>
                <a:spcPts val="4065"/>
              </a:lnSpc>
              <a:buFont typeface="Arial"/>
              <a:buChar char="•"/>
            </a:pPr>
            <a:r>
              <a:rPr lang="en-US" sz="2903">
                <a:solidFill>
                  <a:srgbClr val="000000"/>
                </a:solidFill>
                <a:latin typeface="Canva Sans Bold"/>
              </a:rPr>
              <a:t>Growing at a CAGR of 26.05% from(2024-29) </a:t>
            </a:r>
          </a:p>
          <a:p>
            <a:pPr algn="just">
              <a:lnSpc>
                <a:spcPts val="4065"/>
              </a:lnSpc>
            </a:pPr>
            <a:endParaRPr lang="en-US" sz="2903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065"/>
              </a:lnSpc>
            </a:pPr>
            <a:endParaRPr lang="en-US" sz="2903">
              <a:solidFill>
                <a:srgbClr val="000000"/>
              </a:solidFill>
              <a:latin typeface="Canva Sans Bold"/>
            </a:endParaRPr>
          </a:p>
          <a:p>
            <a:pPr algn="just">
              <a:lnSpc>
                <a:spcPts val="4065"/>
              </a:lnSpc>
            </a:pPr>
            <a:endParaRPr lang="en-US" sz="2903">
              <a:solidFill>
                <a:srgbClr val="000000"/>
              </a:solidFill>
              <a:latin typeface="Canva Sans Bold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53163" y="3816617"/>
            <a:ext cx="6279014" cy="5964934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42157" y="3624247"/>
            <a:ext cx="7992055" cy="5840555"/>
          </a:xfrm>
          <a:prstGeom prst="rect">
            <a:avLst/>
          </a:prstGeom>
        </p:spPr>
      </p:pic>
      <p:sp>
        <p:nvSpPr>
          <p:cNvPr id="12" name="Freeform 12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r="-239362"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4533218" y="9520082"/>
            <a:ext cx="1661755" cy="43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Age Group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713579" y="9520082"/>
            <a:ext cx="1559362" cy="43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Segments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4" name="Freeform 4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1270697" y="868241"/>
            <a:ext cx="0" cy="8544040"/>
          </a:xfrm>
          <a:prstGeom prst="line">
            <a:avLst/>
          </a:prstGeom>
          <a:ln w="28575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 rot="5400000">
            <a:off x="1175965" y="1527122"/>
            <a:ext cx="189464" cy="189464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772" tIns="30772" rIns="30772" bIns="307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 rot="5400000">
            <a:off x="1175965" y="4938568"/>
            <a:ext cx="189464" cy="189464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772" tIns="30772" rIns="30772" bIns="307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 rot="5400000">
            <a:off x="1177533" y="8363515"/>
            <a:ext cx="189464" cy="189464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772" tIns="30772" rIns="30772" bIns="307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 rot="5400000">
            <a:off x="1177533" y="3322120"/>
            <a:ext cx="189464" cy="189464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772" tIns="30772" rIns="30772" bIns="307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 rot="5400000">
            <a:off x="1177533" y="6517384"/>
            <a:ext cx="189464" cy="189464"/>
            <a:chOff x="0" y="0"/>
            <a:chExt cx="812800" cy="812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30772" tIns="30772" rIns="30772" bIns="30772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aphicFrame>
        <p:nvGraphicFramePr>
          <p:cNvPr id="21" name="Table 21"/>
          <p:cNvGraphicFramePr>
            <a:graphicFrameLocks noGrp="1"/>
          </p:cNvGraphicFramePr>
          <p:nvPr/>
        </p:nvGraphicFramePr>
        <p:xfrm>
          <a:off x="3533245" y="2212684"/>
          <a:ext cx="7696952" cy="5106915"/>
        </p:xfrm>
        <a:graphic>
          <a:graphicData uri="http://schemas.openxmlformats.org/drawingml/2006/table">
            <a:tbl>
              <a:tblPr/>
              <a:tblGrid>
                <a:gridCol w="37867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10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32152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 Bold"/>
                        </a:rPr>
                        <a:t>Other Companies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 Bold"/>
                        </a:rPr>
                        <a:t>Team Horous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28797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INR 13rs/km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INR 10rs/km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2298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10 PM -6 AM price 1.5x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 Fixed Price / 1.5x on Surges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22983"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Mostly depends on other car dealers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639"/>
                        </a:lnSpc>
                        <a:defRPr/>
                      </a:pPr>
                      <a:r>
                        <a:rPr lang="en-US" sz="2599">
                          <a:solidFill>
                            <a:srgbClr val="100F0D"/>
                          </a:solidFill>
                          <a:latin typeface="Canva Sans"/>
                        </a:rPr>
                        <a:t>Economic as it is self produced 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TextBox 22"/>
          <p:cNvSpPr txBox="1"/>
          <p:nvPr/>
        </p:nvSpPr>
        <p:spPr>
          <a:xfrm>
            <a:off x="1415416" y="1107296"/>
            <a:ext cx="1673588" cy="136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Canva Sans Bold"/>
              </a:rPr>
              <a:t>Prototype Development and Testing (2024)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15416" y="2940015"/>
            <a:ext cx="1492006" cy="136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Canva Sans Bold"/>
              </a:rPr>
              <a:t>Launch of Rental Service (2025)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66997" y="4652796"/>
            <a:ext cx="1524656" cy="684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Canva Sans Bold"/>
              </a:rPr>
              <a:t>Break-Even Point (2027)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366997" y="6177316"/>
            <a:ext cx="1588844" cy="1369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Canva Sans Bold"/>
              </a:rPr>
              <a:t>Introduction of New Models (2028)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66997" y="8023447"/>
            <a:ext cx="1749439" cy="1026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9"/>
              </a:lnSpc>
              <a:spcBef>
                <a:spcPct val="0"/>
              </a:spcBef>
            </a:pPr>
            <a:r>
              <a:rPr lang="en-US" sz="1942">
                <a:solidFill>
                  <a:srgbClr val="000000"/>
                </a:solidFill>
                <a:latin typeface="Canva Sans Bold"/>
              </a:rPr>
              <a:t>Expansion to Other Cities (2030)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4724280" y="144341"/>
            <a:ext cx="9525115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Canva Sans Bold"/>
              </a:rPr>
              <a:t>Our Business Model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5980599" y="7994961"/>
            <a:ext cx="7983170" cy="1417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Commission -Based  model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15-25% commission levied on rides</a:t>
            </a:r>
          </a:p>
          <a:p>
            <a:pPr marL="582933" lvl="1" indent="-291467">
              <a:lnSpc>
                <a:spcPts val="3780"/>
              </a:lnSpc>
              <a:buFont typeface="Arial"/>
              <a:buChar char="•"/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Target Customers- Cabs and Rider-Sharers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1077328" y="2511479"/>
            <a:ext cx="6789388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</a:rPr>
              <a:t>Commission = Fare per kilometer × Commission rate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</a:rPr>
              <a:t>= 10 INR/km × 0.25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= 2.75 INR/km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1363546" y="4708992"/>
            <a:ext cx="6792150" cy="1893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TCR = Fare per kilometer + Commission amount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= 10 INR/km + 2.75 INR/km</a:t>
            </a:r>
          </a:p>
          <a:p>
            <a:pPr algn="ctr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Canva Sans"/>
              </a:rPr>
              <a:t>= 12.75 INR/km</a:t>
            </a:r>
          </a:p>
        </p:txBody>
      </p:sp>
      <p:sp>
        <p:nvSpPr>
          <p:cNvPr id="31" name="Freeform 31"/>
          <p:cNvSpPr/>
          <p:nvPr/>
        </p:nvSpPr>
        <p:spPr>
          <a:xfrm>
            <a:off x="167857" y="187386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5"/>
                </a:lnTo>
                <a:lnTo>
                  <a:pt x="0" y="9562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359622" y="304800"/>
            <a:ext cx="9606855" cy="1295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>
                <a:solidFill>
                  <a:srgbClr val="000000"/>
                </a:solidFill>
                <a:latin typeface="Canva Sans Bold"/>
              </a:rPr>
              <a:t>Revenue Projections</a:t>
            </a:r>
          </a:p>
        </p:txBody>
      </p:sp>
      <p:grpSp>
        <p:nvGrpSpPr>
          <p:cNvPr id="3" name="Group 3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2382" y="2481993"/>
            <a:ext cx="16680276" cy="43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</a:pP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Total Annual Revenue = 25 cars × 6 trips/day  × 365 days/year × INR 350/trip =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 INR 1,91,62,500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025" y="1874892"/>
            <a:ext cx="6146959" cy="4306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Phase 1: Rental Phase (Year 1 to Year 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07025" y="6033357"/>
            <a:ext cx="17780975" cy="1325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Battery Subscription Model (Year 1 onwards)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Subscription Revenue = (Number of cars) × (Average distance per day) × (Days per year) × (Rate per km) Subscription Revenue = 200 cars × 33 km/day × 365 days/year × INR 2/km =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 INR 48,18,000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452382" y="3362325"/>
            <a:ext cx="17835618" cy="2221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Phase 2: New Models Sales Phase (Year 3 onwards)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Four-Seater Model Sales: Total Annual Revenue = (Number of cars sold) × (Selling price per car) Total Annual Revenue = 100 cars × INR 8,00,000/car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8,00,00,000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Two-Seater Model Sales: Total Annual Revenue = (Number of cars sold) × (Selling price per car) Total Annual Revenue = 100 cars × INR 7,00,000/car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7,00,00,000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26744" y="7989808"/>
            <a:ext cx="13801224" cy="1455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Total revenue for one year (Phase 1): INR 1,91,62,500</a:t>
            </a:r>
          </a:p>
          <a:p>
            <a:pPr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Bold"/>
              </a:rPr>
              <a:t>Total revenue (Phase 2): 7,48,18,000</a:t>
            </a:r>
          </a:p>
        </p:txBody>
      </p:sp>
      <p:sp>
        <p:nvSpPr>
          <p:cNvPr id="12" name="Freeform 12"/>
          <p:cNvSpPr/>
          <p:nvPr/>
        </p:nvSpPr>
        <p:spPr>
          <a:xfrm>
            <a:off x="6288629" y="1922517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2" y="0"/>
                </a:lnTo>
                <a:lnTo>
                  <a:pt x="5710742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8171" r="-8171"/>
            </a:stretch>
          </a:blipFill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73518" y="1608731"/>
            <a:ext cx="17367822" cy="75934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OPEX :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Salaries: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 (25 drivers × INR 25,000/driver/month + 25 engineers × INR 40,000/engineer/month) × 12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1,95,00,000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Utilities: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 INR 25,000/month × 12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3,00,000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Insurance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: 25 cars × INR 10,000/car/year =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 INR 2,50,000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Manufacturing Cost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 = Number of cars × Cost per car Manufacturing Cost = 25 cars × INR 8,00,000/car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2,00,00,000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endParaRPr lang="en-US" sz="2546">
              <a:solidFill>
                <a:srgbClr val="000000"/>
              </a:solidFill>
              <a:latin typeface="Canva Sans Bold"/>
            </a:endParaRP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Variable Costs: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Maintenance: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 25 cars × INR 2,000/car/year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50,000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Fuel/Electricity:</a:t>
            </a:r>
            <a:r>
              <a:rPr lang="en-US" sz="2546">
                <a:solidFill>
                  <a:srgbClr val="000000"/>
                </a:solidFill>
                <a:latin typeface="Canva Sans"/>
                <a:ea typeface="Canva Sans"/>
              </a:rPr>
              <a:t> 25 cars × 33 km/day/car × 365 days/year × INR 0.57/km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1,38,71,125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Unexpected Expenses (Contingency):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30,00,000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 Bold"/>
              </a:rPr>
              <a:t>Total Cost 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= Fixed Costs + Variable Costs + Manufacturing Cost + Contingency Total Cost 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r>
              <a:rPr lang="en-US" sz="2546">
                <a:solidFill>
                  <a:srgbClr val="000000"/>
                </a:solidFill>
                <a:latin typeface="Canva Sans"/>
              </a:rPr>
              <a:t>= INR 1,95,00,000 (Salaries) + INR 3,00,000 (Utilities) + INR 2,50,000 (Insurance) + INR 50,000 (Maintenance) + INR 1,38,71,125 (Fuel/Electricity) + INR 2,00,00,000 (Manufacturing Cost) + 30,00,000 (10% of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Total Cost</a:t>
            </a:r>
            <a:r>
              <a:rPr lang="en-US" sz="2546">
                <a:solidFill>
                  <a:srgbClr val="000000"/>
                </a:solidFill>
                <a:latin typeface="Canva Sans"/>
              </a:rPr>
              <a:t> (Contingency)) = </a:t>
            </a:r>
            <a:r>
              <a:rPr lang="en-US" sz="2546">
                <a:solidFill>
                  <a:srgbClr val="000000"/>
                </a:solidFill>
                <a:latin typeface="Canva Sans Bold"/>
              </a:rPr>
              <a:t>INR 5,69,71,125</a:t>
            </a:r>
          </a:p>
          <a:p>
            <a:pPr>
              <a:lnSpc>
                <a:spcPts val="3565"/>
              </a:lnSpc>
              <a:spcBef>
                <a:spcPct val="0"/>
              </a:spcBef>
            </a:pPr>
            <a:endParaRPr lang="en-US" sz="2546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962400" y="114300"/>
            <a:ext cx="10062513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Canva Sans Bold"/>
              </a:rPr>
              <a:t>Financial Projections</a:t>
            </a:r>
          </a:p>
        </p:txBody>
      </p:sp>
      <p:grpSp>
        <p:nvGrpSpPr>
          <p:cNvPr id="4" name="Group 4"/>
          <p:cNvGrpSpPr/>
          <p:nvPr/>
        </p:nvGrpSpPr>
        <p:grpSpPr>
          <a:xfrm rot="7862578">
            <a:off x="14984197" y="-10458988"/>
            <a:ext cx="6826178" cy="17328413"/>
            <a:chOff x="0" y="0"/>
            <a:chExt cx="2354580" cy="597715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6" name="Freeform 6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75" b="-37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r="-23936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4504103" y="9125944"/>
            <a:ext cx="776779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Total Expenses: INR 5,69,71,125</a:t>
            </a:r>
          </a:p>
        </p:txBody>
      </p:sp>
      <p:sp>
        <p:nvSpPr>
          <p:cNvPr id="9" name="Freeform 9"/>
          <p:cNvSpPr/>
          <p:nvPr/>
        </p:nvSpPr>
        <p:spPr>
          <a:xfrm>
            <a:off x="6288629" y="1922517"/>
            <a:ext cx="5710741" cy="6644002"/>
          </a:xfrm>
          <a:custGeom>
            <a:avLst/>
            <a:gdLst/>
            <a:ahLst/>
            <a:cxnLst/>
            <a:rect l="l" t="t" r="r" b="b"/>
            <a:pathLst>
              <a:path w="5710741" h="6644002">
                <a:moveTo>
                  <a:pt x="0" y="0"/>
                </a:moveTo>
                <a:lnTo>
                  <a:pt x="5710742" y="0"/>
                </a:lnTo>
                <a:lnTo>
                  <a:pt x="5710742" y="6644002"/>
                </a:lnTo>
                <a:lnTo>
                  <a:pt x="0" y="664400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999"/>
            </a:blip>
            <a:stretch>
              <a:fillRect l="-8171" r="-8171"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8855348"/>
            <a:ext cx="1350959" cy="1431652"/>
          </a:xfrm>
          <a:custGeom>
            <a:avLst/>
            <a:gdLst/>
            <a:ahLst/>
            <a:cxnLst/>
            <a:rect l="l" t="t" r="r" b="b"/>
            <a:pathLst>
              <a:path w="1350959" h="1431652">
                <a:moveTo>
                  <a:pt x="0" y="0"/>
                </a:moveTo>
                <a:lnTo>
                  <a:pt x="1350959" y="0"/>
                </a:lnTo>
                <a:lnTo>
                  <a:pt x="1350959" y="1431652"/>
                </a:lnTo>
                <a:lnTo>
                  <a:pt x="0" y="14316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 rot="7815070">
            <a:off x="15026404" y="-10398866"/>
            <a:ext cx="6826178" cy="17328413"/>
            <a:chOff x="0" y="0"/>
            <a:chExt cx="2354580" cy="597715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53310" cy="5977157"/>
            </a:xfrm>
            <a:custGeom>
              <a:avLst/>
              <a:gdLst/>
              <a:ahLst/>
              <a:cxnLst/>
              <a:rect l="l" t="t" r="r" b="b"/>
              <a:pathLst>
                <a:path w="2353310" h="5977157">
                  <a:moveTo>
                    <a:pt x="784860" y="5909847"/>
                  </a:moveTo>
                  <a:cubicBezTo>
                    <a:pt x="905510" y="5950487"/>
                    <a:pt x="1042670" y="5977157"/>
                    <a:pt x="1177290" y="5977157"/>
                  </a:cubicBezTo>
                  <a:cubicBezTo>
                    <a:pt x="1311910" y="5977157"/>
                    <a:pt x="1441450" y="5954297"/>
                    <a:pt x="1560830" y="5913657"/>
                  </a:cubicBezTo>
                  <a:cubicBezTo>
                    <a:pt x="1563370" y="5912387"/>
                    <a:pt x="1565910" y="5912387"/>
                    <a:pt x="1568450" y="5911117"/>
                  </a:cubicBezTo>
                  <a:cubicBezTo>
                    <a:pt x="2016760" y="5748557"/>
                    <a:pt x="2346960" y="5319297"/>
                    <a:pt x="2353310" y="4808083"/>
                  </a:cubicBezTo>
                  <a:lnTo>
                    <a:pt x="2353310" y="0"/>
                  </a:lnTo>
                  <a:lnTo>
                    <a:pt x="0" y="0"/>
                  </a:lnTo>
                  <a:lnTo>
                    <a:pt x="0" y="4804422"/>
                  </a:lnTo>
                  <a:cubicBezTo>
                    <a:pt x="6350" y="5321837"/>
                    <a:pt x="331470" y="5751097"/>
                    <a:pt x="784860" y="5909847"/>
                  </a:cubicBezTo>
                  <a:close/>
                </a:path>
              </a:pathLst>
            </a:custGeom>
            <a:solidFill>
              <a:srgbClr val="FFD034"/>
            </a:solidFill>
          </p:spPr>
        </p:sp>
      </p:grpSp>
      <p:sp>
        <p:nvSpPr>
          <p:cNvPr id="5" name="Freeform 5"/>
          <p:cNvSpPr/>
          <p:nvPr/>
        </p:nvSpPr>
        <p:spPr>
          <a:xfrm>
            <a:off x="16536592" y="0"/>
            <a:ext cx="1751408" cy="1738342"/>
          </a:xfrm>
          <a:custGeom>
            <a:avLst/>
            <a:gdLst/>
            <a:ahLst/>
            <a:cxnLst/>
            <a:rect l="l" t="t" r="r" b="b"/>
            <a:pathLst>
              <a:path w="1751408" h="1738342">
                <a:moveTo>
                  <a:pt x="0" y="0"/>
                </a:moveTo>
                <a:lnTo>
                  <a:pt x="1751408" y="0"/>
                </a:lnTo>
                <a:lnTo>
                  <a:pt x="1751408" y="1738342"/>
                </a:lnTo>
                <a:lnTo>
                  <a:pt x="0" y="17383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375" b="-375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3657603" y="47625"/>
            <a:ext cx="10335558" cy="12954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500"/>
              </a:lnSpc>
            </a:pPr>
            <a:r>
              <a:rPr lang="en-US" sz="7500" dirty="0">
                <a:solidFill>
                  <a:srgbClr val="000000"/>
                </a:solidFill>
                <a:latin typeface="Canva Sans Bold"/>
              </a:rPr>
              <a:t>Competition Analysis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7960025" y="1455472"/>
            <a:ext cx="8439410" cy="8582268"/>
            <a:chOff x="0" y="0"/>
            <a:chExt cx="11252547" cy="11443023"/>
          </a:xfrm>
        </p:grpSpPr>
        <p:sp>
          <p:nvSpPr>
            <p:cNvPr id="8" name="Freeform 8"/>
            <p:cNvSpPr/>
            <p:nvPr/>
          </p:nvSpPr>
          <p:spPr>
            <a:xfrm>
              <a:off x="5654296" y="223670"/>
              <a:ext cx="5406598" cy="5486400"/>
            </a:xfrm>
            <a:custGeom>
              <a:avLst/>
              <a:gdLst/>
              <a:ahLst/>
              <a:cxnLst/>
              <a:rect l="l" t="t" r="r" b="b"/>
              <a:pathLst>
                <a:path w="5406598" h="5486400">
                  <a:moveTo>
                    <a:pt x="0" y="0"/>
                  </a:moveTo>
                  <a:lnTo>
                    <a:pt x="5406598" y="0"/>
                  </a:lnTo>
                  <a:lnTo>
                    <a:pt x="540659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Freeform 9"/>
            <p:cNvSpPr/>
            <p:nvPr/>
          </p:nvSpPr>
          <p:spPr>
            <a:xfrm>
              <a:off x="247698" y="280450"/>
              <a:ext cx="5406598" cy="5486400"/>
            </a:xfrm>
            <a:custGeom>
              <a:avLst/>
              <a:gdLst/>
              <a:ahLst/>
              <a:cxnLst/>
              <a:rect l="l" t="t" r="r" b="b"/>
              <a:pathLst>
                <a:path w="5406598" h="5486400">
                  <a:moveTo>
                    <a:pt x="0" y="0"/>
                  </a:moveTo>
                  <a:lnTo>
                    <a:pt x="5406598" y="0"/>
                  </a:lnTo>
                  <a:lnTo>
                    <a:pt x="540659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247698" y="5710070"/>
              <a:ext cx="5406598" cy="5486400"/>
            </a:xfrm>
            <a:custGeom>
              <a:avLst/>
              <a:gdLst/>
              <a:ahLst/>
              <a:cxnLst/>
              <a:rect l="l" t="t" r="r" b="b"/>
              <a:pathLst>
                <a:path w="5406598" h="5486400">
                  <a:moveTo>
                    <a:pt x="0" y="0"/>
                  </a:moveTo>
                  <a:lnTo>
                    <a:pt x="5406598" y="0"/>
                  </a:lnTo>
                  <a:lnTo>
                    <a:pt x="540659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alphaModFix amt="30000"/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5654296" y="5710070"/>
              <a:ext cx="5406598" cy="5486400"/>
            </a:xfrm>
            <a:custGeom>
              <a:avLst/>
              <a:gdLst/>
              <a:ahLst/>
              <a:cxnLst/>
              <a:rect l="l" t="t" r="r" b="b"/>
              <a:pathLst>
                <a:path w="5406598" h="5486400">
                  <a:moveTo>
                    <a:pt x="0" y="0"/>
                  </a:moveTo>
                  <a:lnTo>
                    <a:pt x="5406598" y="0"/>
                  </a:lnTo>
                  <a:lnTo>
                    <a:pt x="5406598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AutoShape 12"/>
            <p:cNvSpPr/>
            <p:nvPr/>
          </p:nvSpPr>
          <p:spPr>
            <a:xfrm>
              <a:off x="0" y="5710070"/>
              <a:ext cx="11252547" cy="0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</p:sp>
        <p:sp>
          <p:nvSpPr>
            <p:cNvPr id="13" name="AutoShape 13"/>
            <p:cNvSpPr/>
            <p:nvPr/>
          </p:nvSpPr>
          <p:spPr>
            <a:xfrm>
              <a:off x="5654296" y="0"/>
              <a:ext cx="0" cy="11443023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triangle" w="lg" len="med"/>
              <a:tailEnd type="triangle" w="lg" len="med"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1978812" y="328445"/>
              <a:ext cx="2236801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Contenders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700370" y="328445"/>
              <a:ext cx="1700923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Leaders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242292" y="10568878"/>
              <a:ext cx="3417411" cy="4497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>
                  <a:solidFill>
                    <a:srgbClr val="000000"/>
                  </a:solidFill>
                  <a:latin typeface="Canva Sans Bold"/>
                </a:rPr>
                <a:t>Niche</a:t>
              </a: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6996631" y="10568878"/>
              <a:ext cx="3022665" cy="44979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High Performers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3613213" y="2420659"/>
              <a:ext cx="12700" cy="11510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279"/>
                </a:lnSpc>
              </a:pPr>
              <a:endParaRPr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3613213" y="2634654"/>
              <a:ext cx="12700" cy="7516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endParaRPr/>
            </a:p>
          </p:txBody>
        </p:sp>
        <p:sp>
          <p:nvSpPr>
            <p:cNvPr id="20" name="Freeform 20"/>
            <p:cNvSpPr/>
            <p:nvPr/>
          </p:nvSpPr>
          <p:spPr>
            <a:xfrm>
              <a:off x="7092980" y="8686362"/>
              <a:ext cx="1754426" cy="1754426"/>
            </a:xfrm>
            <a:custGeom>
              <a:avLst/>
              <a:gdLst/>
              <a:ahLst/>
              <a:cxnLst/>
              <a:rect l="l" t="t" r="r" b="b"/>
              <a:pathLst>
                <a:path w="1754426" h="1754426">
                  <a:moveTo>
                    <a:pt x="0" y="0"/>
                  </a:moveTo>
                  <a:lnTo>
                    <a:pt x="1754426" y="0"/>
                  </a:lnTo>
                  <a:lnTo>
                    <a:pt x="1754426" y="1754426"/>
                  </a:lnTo>
                  <a:lnTo>
                    <a:pt x="0" y="17544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</p:spPr>
        </p:sp>
        <p:sp>
          <p:nvSpPr>
            <p:cNvPr id="21" name="TextBox 21"/>
            <p:cNvSpPr txBox="1"/>
            <p:nvPr/>
          </p:nvSpPr>
          <p:spPr>
            <a:xfrm>
              <a:off x="8454234" y="9314867"/>
              <a:ext cx="947059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Ola</a:t>
              </a:r>
            </a:p>
          </p:txBody>
        </p:sp>
        <p:sp>
          <p:nvSpPr>
            <p:cNvPr id="22" name="Freeform 22"/>
            <p:cNvSpPr/>
            <p:nvPr/>
          </p:nvSpPr>
          <p:spPr>
            <a:xfrm>
              <a:off x="7700370" y="2515909"/>
              <a:ext cx="891071" cy="667443"/>
            </a:xfrm>
            <a:custGeom>
              <a:avLst/>
              <a:gdLst/>
              <a:ahLst/>
              <a:cxnLst/>
              <a:rect l="l" t="t" r="r" b="b"/>
              <a:pathLst>
                <a:path w="891071" h="667443">
                  <a:moveTo>
                    <a:pt x="0" y="0"/>
                  </a:moveTo>
                  <a:lnTo>
                    <a:pt x="891071" y="0"/>
                  </a:lnTo>
                  <a:lnTo>
                    <a:pt x="891071" y="667443"/>
                  </a:lnTo>
                  <a:lnTo>
                    <a:pt x="0" y="6674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/>
              </a:stretch>
            </a:blipFill>
          </p:spPr>
        </p:sp>
        <p:sp>
          <p:nvSpPr>
            <p:cNvPr id="23" name="TextBox 23"/>
            <p:cNvSpPr txBox="1"/>
            <p:nvPr/>
          </p:nvSpPr>
          <p:spPr>
            <a:xfrm>
              <a:off x="8674615" y="2600922"/>
              <a:ext cx="891069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Tata</a:t>
              </a:r>
            </a:p>
          </p:txBody>
        </p:sp>
        <p:sp>
          <p:nvSpPr>
            <p:cNvPr id="24" name="Freeform 24"/>
            <p:cNvSpPr/>
            <p:nvPr/>
          </p:nvSpPr>
          <p:spPr>
            <a:xfrm>
              <a:off x="1950355" y="8031119"/>
              <a:ext cx="1139986" cy="844302"/>
            </a:xfrm>
            <a:custGeom>
              <a:avLst/>
              <a:gdLst/>
              <a:ahLst/>
              <a:cxnLst/>
              <a:rect l="l" t="t" r="r" b="b"/>
              <a:pathLst>
                <a:path w="1139986" h="844302">
                  <a:moveTo>
                    <a:pt x="0" y="0"/>
                  </a:moveTo>
                  <a:lnTo>
                    <a:pt x="1139985" y="0"/>
                  </a:lnTo>
                  <a:lnTo>
                    <a:pt x="1139985" y="844302"/>
                  </a:lnTo>
                  <a:lnTo>
                    <a:pt x="0" y="84430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  <p:sp>
          <p:nvSpPr>
            <p:cNvPr id="25" name="TextBox 25"/>
            <p:cNvSpPr txBox="1"/>
            <p:nvPr/>
          </p:nvSpPr>
          <p:spPr>
            <a:xfrm>
              <a:off x="3211189" y="8204562"/>
              <a:ext cx="805844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BYD</a:t>
              </a:r>
            </a:p>
          </p:txBody>
        </p:sp>
        <p:sp>
          <p:nvSpPr>
            <p:cNvPr id="26" name="Freeform 26"/>
            <p:cNvSpPr/>
            <p:nvPr/>
          </p:nvSpPr>
          <p:spPr>
            <a:xfrm>
              <a:off x="2301467" y="3842331"/>
              <a:ext cx="985943" cy="865706"/>
            </a:xfrm>
            <a:custGeom>
              <a:avLst/>
              <a:gdLst/>
              <a:ahLst/>
              <a:cxnLst/>
              <a:rect l="l" t="t" r="r" b="b"/>
              <a:pathLst>
                <a:path w="985943" h="865706">
                  <a:moveTo>
                    <a:pt x="0" y="0"/>
                  </a:moveTo>
                  <a:lnTo>
                    <a:pt x="985944" y="0"/>
                  </a:lnTo>
                  <a:lnTo>
                    <a:pt x="985944" y="865706"/>
                  </a:lnTo>
                  <a:lnTo>
                    <a:pt x="0" y="86570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/>
              </a:stretch>
            </a:blipFill>
          </p:spPr>
        </p:sp>
        <p:sp>
          <p:nvSpPr>
            <p:cNvPr id="27" name="TextBox 27"/>
            <p:cNvSpPr txBox="1"/>
            <p:nvPr/>
          </p:nvSpPr>
          <p:spPr>
            <a:xfrm>
              <a:off x="3399347" y="4026476"/>
              <a:ext cx="1197116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Canva Sans Bold"/>
                </a:rPr>
                <a:t>Ather</a:t>
              </a:r>
              <a:endParaRPr lang="en-US" sz="2000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28" name="Freeform 28"/>
            <p:cNvSpPr/>
            <p:nvPr/>
          </p:nvSpPr>
          <p:spPr>
            <a:xfrm>
              <a:off x="2257415" y="1736133"/>
              <a:ext cx="1209818" cy="622303"/>
            </a:xfrm>
            <a:custGeom>
              <a:avLst/>
              <a:gdLst/>
              <a:ahLst/>
              <a:cxnLst/>
              <a:rect l="l" t="t" r="r" b="b"/>
              <a:pathLst>
                <a:path w="1209818" h="622303">
                  <a:moveTo>
                    <a:pt x="0" y="0"/>
                  </a:moveTo>
                  <a:lnTo>
                    <a:pt x="1209818" y="0"/>
                  </a:lnTo>
                  <a:lnTo>
                    <a:pt x="1209818" y="622303"/>
                  </a:lnTo>
                  <a:lnTo>
                    <a:pt x="0" y="622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/>
              </a:stretch>
            </a:blipFill>
          </p:spPr>
        </p:sp>
        <p:sp>
          <p:nvSpPr>
            <p:cNvPr id="29" name="TextBox 29"/>
            <p:cNvSpPr txBox="1"/>
            <p:nvPr/>
          </p:nvSpPr>
          <p:spPr>
            <a:xfrm>
              <a:off x="3438240" y="1798576"/>
              <a:ext cx="1197116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Canva Sans Bold"/>
                </a:rPr>
                <a:t>Evera</a:t>
              </a:r>
              <a:endParaRPr lang="en-US" sz="2000" dirty="0">
                <a:solidFill>
                  <a:srgbClr val="000000"/>
                </a:solidFill>
                <a:latin typeface="Canva Sans Bold"/>
              </a:endParaRPr>
            </a:p>
          </p:txBody>
        </p:sp>
        <p:sp>
          <p:nvSpPr>
            <p:cNvPr id="30" name="Freeform 30"/>
            <p:cNvSpPr/>
            <p:nvPr/>
          </p:nvSpPr>
          <p:spPr>
            <a:xfrm>
              <a:off x="7507134" y="6668952"/>
              <a:ext cx="891071" cy="891071"/>
            </a:xfrm>
            <a:custGeom>
              <a:avLst/>
              <a:gdLst/>
              <a:ahLst/>
              <a:cxnLst/>
              <a:rect l="l" t="t" r="r" b="b"/>
              <a:pathLst>
                <a:path w="891071" h="891071">
                  <a:moveTo>
                    <a:pt x="0" y="0"/>
                  </a:moveTo>
                  <a:lnTo>
                    <a:pt x="891070" y="0"/>
                  </a:lnTo>
                  <a:lnTo>
                    <a:pt x="891070" y="891071"/>
                  </a:lnTo>
                  <a:lnTo>
                    <a:pt x="0" y="8910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/>
              </a:stretch>
            </a:blipFill>
          </p:spPr>
        </p:sp>
        <p:sp>
          <p:nvSpPr>
            <p:cNvPr id="31" name="TextBox 31"/>
            <p:cNvSpPr txBox="1"/>
            <p:nvPr/>
          </p:nvSpPr>
          <p:spPr>
            <a:xfrm>
              <a:off x="8469899" y="6827594"/>
              <a:ext cx="1781141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Go Green</a:t>
              </a:r>
            </a:p>
          </p:txBody>
        </p:sp>
        <p:sp>
          <p:nvSpPr>
            <p:cNvPr id="32" name="Freeform 32"/>
            <p:cNvSpPr/>
            <p:nvPr/>
          </p:nvSpPr>
          <p:spPr>
            <a:xfrm>
              <a:off x="2340291" y="2585969"/>
              <a:ext cx="875363" cy="875363"/>
            </a:xfrm>
            <a:custGeom>
              <a:avLst/>
              <a:gdLst/>
              <a:ahLst/>
              <a:cxnLst/>
              <a:rect l="l" t="t" r="r" b="b"/>
              <a:pathLst>
                <a:path w="875363" h="875363">
                  <a:moveTo>
                    <a:pt x="0" y="0"/>
                  </a:moveTo>
                  <a:lnTo>
                    <a:pt x="875363" y="0"/>
                  </a:lnTo>
                  <a:lnTo>
                    <a:pt x="875363" y="875362"/>
                  </a:lnTo>
                  <a:lnTo>
                    <a:pt x="0" y="87536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/>
              </a:stretch>
            </a:blipFill>
          </p:spPr>
        </p:sp>
        <p:sp>
          <p:nvSpPr>
            <p:cNvPr id="33" name="TextBox 33"/>
            <p:cNvSpPr txBox="1"/>
            <p:nvPr/>
          </p:nvSpPr>
          <p:spPr>
            <a:xfrm>
              <a:off x="3324409" y="2755314"/>
              <a:ext cx="932259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>
                  <a:solidFill>
                    <a:srgbClr val="000000"/>
                  </a:solidFill>
                  <a:latin typeface="Canva Sans Bold"/>
                </a:rPr>
                <a:t>Uber</a:t>
              </a:r>
            </a:p>
          </p:txBody>
        </p:sp>
        <p:sp>
          <p:nvSpPr>
            <p:cNvPr id="34" name="Freeform 34"/>
            <p:cNvSpPr/>
            <p:nvPr/>
          </p:nvSpPr>
          <p:spPr>
            <a:xfrm>
              <a:off x="7507134" y="7900852"/>
              <a:ext cx="891071" cy="887111"/>
            </a:xfrm>
            <a:custGeom>
              <a:avLst/>
              <a:gdLst/>
              <a:ahLst/>
              <a:cxnLst/>
              <a:rect l="l" t="t" r="r" b="b"/>
              <a:pathLst>
                <a:path w="891071" h="887111">
                  <a:moveTo>
                    <a:pt x="0" y="0"/>
                  </a:moveTo>
                  <a:lnTo>
                    <a:pt x="891070" y="0"/>
                  </a:lnTo>
                  <a:lnTo>
                    <a:pt x="891070" y="887110"/>
                  </a:lnTo>
                  <a:lnTo>
                    <a:pt x="0" y="887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/>
              <a:stretch>
                <a:fillRect/>
              </a:stretch>
            </a:blipFill>
          </p:spPr>
        </p:sp>
        <p:sp>
          <p:nvSpPr>
            <p:cNvPr id="35" name="TextBox 35"/>
            <p:cNvSpPr txBox="1"/>
            <p:nvPr/>
          </p:nvSpPr>
          <p:spPr>
            <a:xfrm>
              <a:off x="8491231" y="8095699"/>
              <a:ext cx="1528065" cy="447388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800"/>
                </a:lnSpc>
              </a:pPr>
              <a:r>
                <a:rPr lang="en-US" sz="2000" dirty="0" err="1">
                  <a:solidFill>
                    <a:srgbClr val="000000"/>
                  </a:solidFill>
                  <a:latin typeface="Canva Sans Bold"/>
                </a:rPr>
                <a:t>Blustar</a:t>
              </a:r>
              <a:endParaRPr lang="en-US" sz="2000" dirty="0">
                <a:solidFill>
                  <a:srgbClr val="000000"/>
                </a:solidFill>
                <a:latin typeface="Canva Sans Bold"/>
              </a:endParaRPr>
            </a:p>
          </p:txBody>
        </p:sp>
      </p:grpSp>
      <p:pic>
        <p:nvPicPr>
          <p:cNvPr id="36" name="Picture 3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090490" y="2016116"/>
            <a:ext cx="6485699" cy="7460981"/>
          </a:xfrm>
          <a:prstGeom prst="rect">
            <a:avLst/>
          </a:prstGeom>
        </p:spPr>
      </p:pic>
      <p:sp>
        <p:nvSpPr>
          <p:cNvPr id="37" name="Freeform 37"/>
          <p:cNvSpPr/>
          <p:nvPr/>
        </p:nvSpPr>
        <p:spPr>
          <a:xfrm>
            <a:off x="343096" y="297671"/>
            <a:ext cx="860843" cy="956226"/>
          </a:xfrm>
          <a:custGeom>
            <a:avLst/>
            <a:gdLst/>
            <a:ahLst/>
            <a:cxnLst/>
            <a:rect l="l" t="t" r="r" b="b"/>
            <a:pathLst>
              <a:path w="860843" h="956226">
                <a:moveTo>
                  <a:pt x="0" y="0"/>
                </a:moveTo>
                <a:lnTo>
                  <a:pt x="860843" y="0"/>
                </a:lnTo>
                <a:lnTo>
                  <a:pt x="860843" y="956226"/>
                </a:lnTo>
                <a:lnTo>
                  <a:pt x="0" y="956226"/>
                </a:lnTo>
                <a:lnTo>
                  <a:pt x="0" y="0"/>
                </a:lnTo>
                <a:close/>
              </a:path>
            </a:pathLst>
          </a:custGeom>
          <a:blipFill>
            <a:blip r:embed="rId18"/>
            <a:stretch>
              <a:fillRect r="-239362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856</Words>
  <Application>Microsoft Office PowerPoint</Application>
  <PresentationFormat>Custom</PresentationFormat>
  <Paragraphs>106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Canva Sans Bold</vt:lpstr>
      <vt:lpstr>Gulfs Display</vt:lpstr>
      <vt:lpstr>Arial</vt:lpstr>
      <vt:lpstr>Canva Sans</vt:lpstr>
      <vt:lpstr>Times New Roman Bold</vt:lpstr>
      <vt:lpstr>Archive Bold</vt:lpstr>
      <vt:lpstr>Montserrat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 Minimalist Modern Business Plan Presentation</dc:title>
  <cp:lastModifiedBy>Vismaya Devashya</cp:lastModifiedBy>
  <cp:revision>3</cp:revision>
  <dcterms:created xsi:type="dcterms:W3CDTF">2006-08-16T00:00:00Z</dcterms:created>
  <dcterms:modified xsi:type="dcterms:W3CDTF">2024-02-12T03:46:58Z</dcterms:modified>
  <dc:identifier>DAF7GenWClo</dc:identifier>
</cp:coreProperties>
</file>